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8" r:id="rId2"/>
    <p:sldId id="349" r:id="rId3"/>
    <p:sldId id="304" r:id="rId4"/>
    <p:sldId id="410" r:id="rId5"/>
    <p:sldId id="376" r:id="rId6"/>
    <p:sldId id="382" r:id="rId7"/>
    <p:sldId id="424" r:id="rId8"/>
    <p:sldId id="425" r:id="rId9"/>
    <p:sldId id="426" r:id="rId10"/>
    <p:sldId id="427" r:id="rId11"/>
    <p:sldId id="411" r:id="rId12"/>
    <p:sldId id="428" r:id="rId13"/>
    <p:sldId id="429" r:id="rId14"/>
    <p:sldId id="413" r:id="rId15"/>
    <p:sldId id="414" r:id="rId16"/>
    <p:sldId id="430" r:id="rId17"/>
    <p:sldId id="437" r:id="rId18"/>
    <p:sldId id="415" r:id="rId19"/>
    <p:sldId id="431" r:id="rId20"/>
    <p:sldId id="416" r:id="rId21"/>
    <p:sldId id="417" r:id="rId22"/>
    <p:sldId id="434" r:id="rId23"/>
    <p:sldId id="435" r:id="rId24"/>
    <p:sldId id="420" r:id="rId25"/>
    <p:sldId id="423" r:id="rId26"/>
    <p:sldId id="421" r:id="rId27"/>
    <p:sldId id="422" r:id="rId28"/>
    <p:sldId id="436" r:id="rId29"/>
    <p:sldId id="418" r:id="rId30"/>
    <p:sldId id="442" r:id="rId31"/>
    <p:sldId id="441" r:id="rId32"/>
    <p:sldId id="444" r:id="rId33"/>
    <p:sldId id="455" r:id="rId34"/>
    <p:sldId id="454" r:id="rId35"/>
    <p:sldId id="456" r:id="rId36"/>
    <p:sldId id="453" r:id="rId37"/>
    <p:sldId id="451" r:id="rId38"/>
    <p:sldId id="450" r:id="rId39"/>
    <p:sldId id="452" r:id="rId40"/>
    <p:sldId id="448" r:id="rId41"/>
    <p:sldId id="457" r:id="rId42"/>
    <p:sldId id="445" r:id="rId43"/>
    <p:sldId id="443" r:id="rId44"/>
    <p:sldId id="458" r:id="rId45"/>
    <p:sldId id="460" r:id="rId46"/>
    <p:sldId id="433" r:id="rId47"/>
    <p:sldId id="408" r:id="rId48"/>
    <p:sldId id="432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349"/>
            <p14:sldId id="304"/>
            <p14:sldId id="410"/>
            <p14:sldId id="376"/>
            <p14:sldId id="382"/>
            <p14:sldId id="424"/>
            <p14:sldId id="425"/>
            <p14:sldId id="426"/>
            <p14:sldId id="427"/>
            <p14:sldId id="411"/>
            <p14:sldId id="428"/>
            <p14:sldId id="429"/>
            <p14:sldId id="413"/>
            <p14:sldId id="414"/>
            <p14:sldId id="430"/>
            <p14:sldId id="437"/>
            <p14:sldId id="415"/>
            <p14:sldId id="431"/>
            <p14:sldId id="416"/>
            <p14:sldId id="417"/>
            <p14:sldId id="434"/>
            <p14:sldId id="435"/>
            <p14:sldId id="420"/>
            <p14:sldId id="423"/>
            <p14:sldId id="421"/>
            <p14:sldId id="422"/>
            <p14:sldId id="436"/>
            <p14:sldId id="418"/>
            <p14:sldId id="442"/>
            <p14:sldId id="441"/>
            <p14:sldId id="444"/>
            <p14:sldId id="455"/>
            <p14:sldId id="454"/>
            <p14:sldId id="456"/>
            <p14:sldId id="453"/>
            <p14:sldId id="451"/>
            <p14:sldId id="450"/>
            <p14:sldId id="452"/>
            <p14:sldId id="448"/>
            <p14:sldId id="457"/>
            <p14:sldId id="445"/>
            <p14:sldId id="443"/>
            <p14:sldId id="458"/>
            <p14:sldId id="460"/>
            <p14:sldId id="433"/>
            <p14:sldId id="408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03"/>
    <p:restoredTop sz="71585"/>
  </p:normalViewPr>
  <p:slideViewPr>
    <p:cSldViewPr snapToGrid="0" snapToObjects="1">
      <p:cViewPr varScale="1">
        <p:scale>
          <a:sx n="62" d="100"/>
          <a:sy n="62" d="100"/>
        </p:scale>
        <p:origin x="23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JokerShi/p/8117556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99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61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12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62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741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696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5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3131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8619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具体的方法大家参考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上的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77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12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997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922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353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05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292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18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016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156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中还提供了一个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接口实现后的功能是“返回”一个迭代器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我们常用的实现了该接口的子接口有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Collection&lt;E&gt;, Deque&lt;E&gt;, List&lt;E&gt;, Queue&lt;E&gt;, Set&lt;E&gt;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该接口的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方法返回一个标准的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实现。实现这个接口允许对象成为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语句的目标。就可以通过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语法遍历你的底层序列。</a:t>
            </a:r>
          </a:p>
          <a:p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        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接口包含一个能够产生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方法，并且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接口被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用来在序列中移动。因此如果创建了任何实现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接口的类，都可以将它用于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语句中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074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2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260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949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0876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3657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02257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71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824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250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4229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7619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95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https://www.cnblogs.com/JokerShi/p/8117556.html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229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8229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18921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87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503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188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226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6752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30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516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84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953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06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aike.baidu.com/item/Go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  泛型和容器</a:t>
            </a:r>
            <a:endParaRPr kumimoji="1"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泛型类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2---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栈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528320" y="3616960"/>
            <a:ext cx="442976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，它可以容纳各种数据类型，包括你自定义的类。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5256E5-AE55-C849-B79E-0B0EF7B6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299970"/>
            <a:ext cx="6553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7572408" y="4333291"/>
            <a:ext cx="4382704" cy="45890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方法的返回类型和参数在调用的时候决定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2F993A-BF9C-1946-BB8B-6A58A7FD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4149090"/>
            <a:ext cx="5143500" cy="2552700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CAA27B-E575-9C4C-8D3B-8B3F5F9BD744}"/>
              </a:ext>
            </a:extLst>
          </p:cNvPr>
          <p:cNvSpPr txBox="1"/>
          <p:nvPr/>
        </p:nvSpPr>
        <p:spPr>
          <a:xfrm>
            <a:off x="577850" y="2790479"/>
            <a:ext cx="329057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&lt;T&gt;</a:t>
            </a:r>
            <a:r>
              <a:rPr kumimoji="1" lang="zh-CN" altLang="en-US" dirty="0">
                <a:solidFill>
                  <a:schemeClr val="bg1"/>
                </a:solidFill>
              </a:rPr>
              <a:t>表示此方法持有一个类型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065629-A058-E348-9497-DCA03A79D1E1}"/>
              </a:ext>
            </a:extLst>
          </p:cNvPr>
          <p:cNvSpPr txBox="1"/>
          <p:nvPr/>
        </p:nvSpPr>
        <p:spPr>
          <a:xfrm>
            <a:off x="3685352" y="3472959"/>
            <a:ext cx="2032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参数为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  <a:r>
              <a:rPr kumimoji="1" lang="zh-CN" altLang="en-US" dirty="0">
                <a:solidFill>
                  <a:schemeClr val="bg1"/>
                </a:solidFill>
              </a:rPr>
              <a:t>类型数组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43C487-5F5B-664E-BDA0-9DB7B5CBD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610" y="5425440"/>
            <a:ext cx="4432300" cy="59690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4CC49D7-B1E5-964B-AB3C-A197C287345C}"/>
              </a:ext>
            </a:extLst>
          </p:cNvPr>
          <p:cNvCxnSpPr>
            <a:stCxn id="5" idx="2"/>
          </p:cNvCxnSpPr>
          <p:nvPr/>
        </p:nvCxnSpPr>
        <p:spPr>
          <a:xfrm flipH="1">
            <a:off x="1686560" y="3159811"/>
            <a:ext cx="536575" cy="212338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14EBEE-5E96-B443-8EB8-9BC4EA533802}"/>
              </a:ext>
            </a:extLst>
          </p:cNvPr>
          <p:cNvCxnSpPr>
            <a:stCxn id="6" idx="2"/>
          </p:cNvCxnSpPr>
          <p:nvPr/>
        </p:nvCxnSpPr>
        <p:spPr>
          <a:xfrm flipH="1">
            <a:off x="3149600" y="3842291"/>
            <a:ext cx="1551752" cy="14409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A99F9E1-9BF5-1848-8564-8A492552AC25}"/>
              </a:ext>
            </a:extLst>
          </p:cNvPr>
          <p:cNvCxnSpPr>
            <a:stCxn id="4" idx="2"/>
          </p:cNvCxnSpPr>
          <p:nvPr/>
        </p:nvCxnSpPr>
        <p:spPr>
          <a:xfrm>
            <a:off x="9763760" y="4792199"/>
            <a:ext cx="0" cy="491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6E845D8-0C05-0847-8F3A-4ADE16788674}"/>
              </a:ext>
            </a:extLst>
          </p:cNvPr>
          <p:cNvSpPr txBox="1"/>
          <p:nvPr/>
        </p:nvSpPr>
        <p:spPr>
          <a:xfrm>
            <a:off x="128016" y="1957183"/>
            <a:ext cx="728599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方法定义</a:t>
            </a:r>
            <a:r>
              <a:rPr kumimoji="1" lang="en-US" altLang="zh-CN" sz="2000" dirty="0">
                <a:solidFill>
                  <a:schemeClr val="bg1"/>
                </a:solidFill>
              </a:rPr>
              <a:t>: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&lt;</a:t>
            </a:r>
            <a:r>
              <a:rPr lang="zh-CN" altLang="en-US" sz="2000" dirty="0">
                <a:solidFill>
                  <a:schemeClr val="bg1"/>
                </a:solidFill>
              </a:rPr>
              <a:t>类型参数列表</a:t>
            </a:r>
            <a:r>
              <a:rPr lang="en-US" altLang="zh-CN" sz="2000" dirty="0">
                <a:solidFill>
                  <a:schemeClr val="bg1"/>
                </a:solidFill>
              </a:rPr>
              <a:t>&gt; </a:t>
            </a:r>
            <a:r>
              <a:rPr lang="zh-CN" altLang="en-US" sz="2000" dirty="0">
                <a:solidFill>
                  <a:schemeClr val="bg1"/>
                </a:solidFill>
              </a:rPr>
              <a:t>返回值类型 方法名</a:t>
            </a:r>
            <a:r>
              <a:rPr lang="en-US" altLang="zh-CN" sz="2000" dirty="0">
                <a:solidFill>
                  <a:schemeClr val="bg1"/>
                </a:solidFill>
              </a:rPr>
              <a:t>([</a:t>
            </a:r>
            <a:r>
              <a:rPr lang="zh-CN" altLang="en-US" sz="2000" dirty="0">
                <a:solidFill>
                  <a:schemeClr val="bg1"/>
                </a:solidFill>
              </a:rPr>
              <a:t>形式参数列表</a:t>
            </a:r>
            <a:r>
              <a:rPr lang="en-US" altLang="zh-CN" sz="2000" dirty="0">
                <a:solidFill>
                  <a:schemeClr val="bg1"/>
                </a:solidFill>
              </a:rPr>
              <a:t>]) 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6E3B94-D5DA-0C49-ABE1-8A565CF3605A}"/>
              </a:ext>
            </a:extLst>
          </p:cNvPr>
          <p:cNvSpPr txBox="1"/>
          <p:nvPr/>
        </p:nvSpPr>
        <p:spPr>
          <a:xfrm>
            <a:off x="9145858" y="2081693"/>
            <a:ext cx="123580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方法调用</a:t>
            </a:r>
          </a:p>
        </p:txBody>
      </p:sp>
    </p:spTree>
    <p:extLst>
      <p:ext uri="{BB962C8B-B14F-4D97-AF65-F5344CB8AC3E}">
        <p14:creationId xmlns:p14="http://schemas.microsoft.com/office/powerpoint/2010/main" val="38011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357CAE-D62D-3844-8DE6-074DB55FC677}"/>
              </a:ext>
            </a:extLst>
          </p:cNvPr>
          <p:cNvSpPr txBox="1"/>
          <p:nvPr/>
        </p:nvSpPr>
        <p:spPr>
          <a:xfrm>
            <a:off x="3603812" y="3429000"/>
            <a:ext cx="543261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看示例代码</a:t>
            </a:r>
            <a:r>
              <a:rPr kumimoji="1" lang="en-US" altLang="zh-CN" sz="2400" dirty="0">
                <a:solidFill>
                  <a:schemeClr val="bg1"/>
                </a:solidFill>
              </a:rPr>
              <a:t>(test</a:t>
            </a:r>
            <a:r>
              <a:rPr kumimoji="1" lang="zh-CN" altLang="en-US" sz="2400" dirty="0">
                <a:solidFill>
                  <a:schemeClr val="bg1"/>
                </a:solidFill>
              </a:rPr>
              <a:t>中的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genericityMethod</a:t>
            </a:r>
            <a:r>
              <a:rPr kumimoji="1" lang="en-US" altLang="zh-CN" sz="2400" dirty="0">
                <a:solidFill>
                  <a:schemeClr val="bg1"/>
                </a:solidFill>
              </a:rPr>
              <a:t>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2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02071" y="399734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866B0C-D95C-1049-BDF6-B5E38A37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188" y="3729740"/>
            <a:ext cx="5065262" cy="3128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9E1741-34D7-1141-AEC4-9470F1FBB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54" y="1356235"/>
            <a:ext cx="4914900" cy="1930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FCB59D-DAB4-934E-854D-84B7E669F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0" y="3801035"/>
            <a:ext cx="6505954" cy="29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6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泛型再唠叨几句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91354" y="2946825"/>
            <a:ext cx="925372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泛型的知识点还远不止这些，我们现在学的是最常用的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促成泛型出现的最主要的动机之一是为了创建集合类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还是一句老话：按需使用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55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974011" y="2750728"/>
            <a:ext cx="520620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现实生活中，容器用来装东西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编程语境中，容器用来装对象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37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JDK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14601" y="2620790"/>
            <a:ext cx="50151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u="sng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java.util</a:t>
            </a:r>
            <a:r>
              <a:rPr lang="en-US" altLang="zh-CN" sz="2400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库提供了一套相当完整的集合类（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）来解决这个问题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。这些类型也被称作容器类（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4FF537-1EC0-6147-989C-9A6B7F22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71" y="2103545"/>
            <a:ext cx="6408928" cy="3481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140D0F-D3DE-784B-9D6E-27D4335064CA}"/>
              </a:ext>
            </a:extLst>
          </p:cNvPr>
          <p:cNvSpPr txBox="1"/>
          <p:nvPr/>
        </p:nvSpPr>
        <p:spPr>
          <a:xfrm>
            <a:off x="5795364" y="6029301"/>
            <a:ext cx="5755141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Windows</a:t>
            </a:r>
            <a:r>
              <a:rPr lang="zh-CN" altLang="en-US" dirty="0">
                <a:solidFill>
                  <a:schemeClr val="bg1"/>
                </a:solidFill>
              </a:rPr>
              <a:t>电脑用如下快捷键可以查看任何</a:t>
            </a:r>
            <a:r>
              <a:rPr lang="en-US" altLang="zh-CN" dirty="0">
                <a:solidFill>
                  <a:schemeClr val="bg1"/>
                </a:solidFill>
              </a:rPr>
              <a:t>JDK</a:t>
            </a:r>
            <a:r>
              <a:rPr lang="zh-CN" altLang="en-US" dirty="0">
                <a:solidFill>
                  <a:schemeClr val="bg1"/>
                </a:solidFill>
              </a:rPr>
              <a:t>的类：</a:t>
            </a:r>
            <a:r>
              <a:rPr lang="en-US" altLang="zh-CN" dirty="0">
                <a:solidFill>
                  <a:schemeClr val="bg1"/>
                </a:solidFill>
              </a:rPr>
              <a:t>Shift + Ctrl + t</a:t>
            </a:r>
            <a:r>
              <a:rPr lang="zh-CN" altLang="en-US" dirty="0">
                <a:solidFill>
                  <a:schemeClr val="bg1"/>
                </a:solidFill>
              </a:rPr>
              <a:t>  （</a:t>
            </a:r>
            <a:r>
              <a:rPr lang="en-US" altLang="zh-CN" dirty="0">
                <a:solidFill>
                  <a:schemeClr val="bg1"/>
                </a:solidFill>
              </a:rPr>
              <a:t>Mac</a:t>
            </a:r>
            <a:r>
              <a:rPr lang="zh-CN" altLang="en-US" dirty="0">
                <a:solidFill>
                  <a:schemeClr val="bg1"/>
                </a:solidFill>
              </a:rPr>
              <a:t>电脑把</a:t>
            </a:r>
            <a:r>
              <a:rPr lang="en-US" altLang="zh-CN" dirty="0">
                <a:solidFill>
                  <a:schemeClr val="bg1"/>
                </a:solidFill>
              </a:rPr>
              <a:t>Ctrl</a:t>
            </a:r>
            <a:r>
              <a:rPr lang="zh-CN" altLang="en-US" dirty="0">
                <a:solidFill>
                  <a:schemeClr val="bg1"/>
                </a:solidFill>
              </a:rPr>
              <a:t>改为</a:t>
            </a:r>
            <a:r>
              <a:rPr lang="en-US" altLang="zh-CN" dirty="0">
                <a:solidFill>
                  <a:schemeClr val="bg1"/>
                </a:solidFill>
              </a:rPr>
              <a:t>Command</a:t>
            </a:r>
            <a:r>
              <a:rPr lang="zh-CN" altLang="en-US" dirty="0">
                <a:solidFill>
                  <a:schemeClr val="bg1"/>
                </a:solidFill>
              </a:rPr>
              <a:t>即可）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容器继承关系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CFF8D4-6EEF-D941-B6A0-E4BC64CF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212" y="2074000"/>
            <a:ext cx="8661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95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Arrays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是用来处理数组的类，其成员函数的参数是数组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BD88A5-3A90-A64D-B2E0-1B3A27104C59}"/>
              </a:ext>
            </a:extLst>
          </p:cNvPr>
          <p:cNvSpPr txBox="1"/>
          <p:nvPr/>
        </p:nvSpPr>
        <p:spPr>
          <a:xfrm>
            <a:off x="630381" y="3894397"/>
            <a:ext cx="4322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Sort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排序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整体赋值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Copy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拷贝一部分数组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asList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转换数组到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D61831-4231-CF49-9282-D17CA133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019" y="3652848"/>
            <a:ext cx="5943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Collections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72860" y="3009900"/>
            <a:ext cx="449427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中提供的方法多以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及其子类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类作为参数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处理对象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是不同的，前者提供方法，后者是一个容器的父类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11E492-D01F-BC46-9EC9-BCBFB9710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3009900"/>
            <a:ext cx="6718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42169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6387912" y="528739"/>
            <a:ext cx="4209608" cy="6218086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泛型的概念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泛型方法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泛型接口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容器的概念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容器的打印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Stack/Set/Map/Queue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9426-AFD9-D140-89E0-2CF3A07C53D3}"/>
              </a:ext>
            </a:extLst>
          </p:cNvPr>
          <p:cNvSpPr txBox="1"/>
          <p:nvPr/>
        </p:nvSpPr>
        <p:spPr>
          <a:xfrm>
            <a:off x="1362636" y="3260757"/>
            <a:ext cx="256390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02574683-9260-0046-AB23-E330BDC11C49}"/>
              </a:ext>
            </a:extLst>
          </p:cNvPr>
          <p:cNvSpPr/>
          <p:nvPr/>
        </p:nvSpPr>
        <p:spPr>
          <a:xfrm>
            <a:off x="4787152" y="3325906"/>
            <a:ext cx="591671" cy="42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容器打印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417917" y="3168285"/>
            <a:ext cx="335896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064C89-CDD4-B04D-8F86-85DB40EC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612" y="2578100"/>
            <a:ext cx="7912100" cy="170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B8CB55-ED9C-D84B-87F1-069E4CA5338B}"/>
              </a:ext>
            </a:extLst>
          </p:cNvPr>
          <p:cNvSpPr txBox="1"/>
          <p:nvPr/>
        </p:nvSpPr>
        <p:spPr>
          <a:xfrm>
            <a:off x="417917" y="4785573"/>
            <a:ext cx="322658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2C3AC3-3F0A-D043-B631-21F8EC12D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612" y="4505605"/>
            <a:ext cx="7581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002096" y="1678959"/>
            <a:ext cx="925372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简单认为是数据结构中所学的线性表。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的基础上添加了许多方法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有两种类型的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基本的 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，擅长随机访问元素，但在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中间插入和删除元素时速度较慢。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，它通过代价较低的在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中间进行的插入和删除操作，提供了优化的顺序访问。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对于随机访问来说相对较慢。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F7EF4D-BFC2-5547-A1D0-397B77AE2E4E}"/>
              </a:ext>
            </a:extLst>
          </p:cNvPr>
          <p:cNvSpPr txBox="1"/>
          <p:nvPr/>
        </p:nvSpPr>
        <p:spPr>
          <a:xfrm>
            <a:off x="5628960" y="4074734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4E06D-2549-5842-8C2D-6678E2DD83DD}"/>
              </a:ext>
            </a:extLst>
          </p:cNvPr>
          <p:cNvSpPr txBox="1"/>
          <p:nvPr/>
        </p:nvSpPr>
        <p:spPr>
          <a:xfrm>
            <a:off x="5764593" y="5737890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链式存储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DDF2959-4A50-6149-B46C-EEB96A8FE013}"/>
              </a:ext>
            </a:extLst>
          </p:cNvPr>
          <p:cNvCxnSpPr>
            <a:cxnSpLocks/>
          </p:cNvCxnSpPr>
          <p:nvPr/>
        </p:nvCxnSpPr>
        <p:spPr>
          <a:xfrm flipH="1" flipV="1">
            <a:off x="4322618" y="3774895"/>
            <a:ext cx="1306343" cy="499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EAB52B5-238C-4E49-B9FA-969F0A232942}"/>
              </a:ext>
            </a:extLst>
          </p:cNvPr>
          <p:cNvCxnSpPr/>
          <p:nvPr/>
        </p:nvCxnSpPr>
        <p:spPr>
          <a:xfrm flipH="1" flipV="1">
            <a:off x="3470564" y="4946073"/>
            <a:ext cx="2158396" cy="976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661782" y="914399"/>
            <a:ext cx="886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抽象数据类型在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中的体现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635390" y="2701636"/>
            <a:ext cx="956601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大家还记得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中，每次介绍一个新的数据结构时候提到的 “抽象类型”吗？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“抽象类型”定义了这个类型的数据结构所需要包含的功能。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让我们看看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里面提供了哪些功能</a:t>
            </a:r>
          </a:p>
        </p:txBody>
      </p:sp>
    </p:spTree>
    <p:extLst>
      <p:ext uri="{BB962C8B-B14F-4D97-AF65-F5344CB8AC3E}">
        <p14:creationId xmlns:p14="http://schemas.microsoft.com/office/powerpoint/2010/main" val="415903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866004-43FC-484C-8A5B-E142923B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3" y="298450"/>
            <a:ext cx="7912100" cy="62611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14F5C7-1EE8-C34F-90A6-447D540A489B}"/>
              </a:ext>
            </a:extLst>
          </p:cNvPr>
          <p:cNvSpPr txBox="1"/>
          <p:nvPr/>
        </p:nvSpPr>
        <p:spPr>
          <a:xfrm>
            <a:off x="9179215" y="30135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是一个接口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51BDBC-C5B0-8E40-8A27-22C1BF5D6F9E}"/>
              </a:ext>
            </a:extLst>
          </p:cNvPr>
          <p:cNvSpPr txBox="1"/>
          <p:nvPr/>
        </p:nvSpPr>
        <p:spPr>
          <a:xfrm>
            <a:off x="9179215" y="52578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073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Stack</a:t>
            </a:r>
          </a:p>
          <a:p>
            <a:pPr algn="ctr"/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提供了“先进后出”的数据结构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主要方法：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push,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1F1F78-89DC-1F4C-90B3-399086B65147}"/>
              </a:ext>
            </a:extLst>
          </p:cNvPr>
          <p:cNvSpPr txBox="1"/>
          <p:nvPr/>
        </p:nvSpPr>
        <p:spPr>
          <a:xfrm>
            <a:off x="4468091" y="5007411"/>
            <a:ext cx="41979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stackExample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30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9.2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队列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Queue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324629" y="2556439"/>
            <a:ext cx="952347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先进先出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的数据结构，和数据结构中讲的队列是一样的。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队列在操作系统层面用的很多，比如消息队列，线程处理队列等。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478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60585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9.3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集合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Set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不保存重复的元素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如果试图将相同对象的多个实例添加到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中，那么它会阻止这种重复行为。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最常见的用途是测试归属性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，可以很轻松地询问某个对象是否在一个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中。因此，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查找通常是 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最重要的操作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，因此通常会选择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HashSet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实现，该实现针对快速查找进行了优化。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0B46F-AFB9-C248-9FC2-C9123000938C}"/>
              </a:ext>
            </a:extLst>
          </p:cNvPr>
          <p:cNvSpPr txBox="1"/>
          <p:nvPr/>
        </p:nvSpPr>
        <p:spPr>
          <a:xfrm>
            <a:off x="4215246" y="5907167"/>
            <a:ext cx="376150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setExample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20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映射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AB2DE3-2949-D049-A801-F989CFD5773A}"/>
              </a:ext>
            </a:extLst>
          </p:cNvPr>
          <p:cNvSpPr/>
          <p:nvPr/>
        </p:nvSpPr>
        <p:spPr>
          <a:xfrm>
            <a:off x="3886200" y="38238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中国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6C29E-4B02-584A-AFCD-A9F820D64B9E}"/>
              </a:ext>
            </a:extLst>
          </p:cNvPr>
          <p:cNvSpPr/>
          <p:nvPr/>
        </p:nvSpPr>
        <p:spPr>
          <a:xfrm>
            <a:off x="3886200" y="47382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1411F-DA5A-2740-BFCF-1396A1D46402}"/>
              </a:ext>
            </a:extLst>
          </p:cNvPr>
          <p:cNvSpPr/>
          <p:nvPr/>
        </p:nvSpPr>
        <p:spPr>
          <a:xfrm>
            <a:off x="3886200" y="56526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德国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8247D5E-3E7E-9C44-9338-D8517DD5D0F5}"/>
              </a:ext>
            </a:extLst>
          </p:cNvPr>
          <p:cNvCxnSpPr>
            <a:stCxn id="3" idx="3"/>
          </p:cNvCxnSpPr>
          <p:nvPr/>
        </p:nvCxnSpPr>
        <p:spPr>
          <a:xfrm>
            <a:off x="4946073" y="42810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1AB0290-8EB7-E340-938D-7AF67B8F00B1}"/>
              </a:ext>
            </a:extLst>
          </p:cNvPr>
          <p:cNvCxnSpPr/>
          <p:nvPr/>
        </p:nvCxnSpPr>
        <p:spPr>
          <a:xfrm>
            <a:off x="4946073" y="5223164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12F9BE2-13B1-854F-A690-E7A347701A6E}"/>
              </a:ext>
            </a:extLst>
          </p:cNvPr>
          <p:cNvCxnSpPr/>
          <p:nvPr/>
        </p:nvCxnSpPr>
        <p:spPr>
          <a:xfrm>
            <a:off x="4946072" y="61098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F8B65F5-436C-6740-8A2B-3B47C45A9B01}"/>
              </a:ext>
            </a:extLst>
          </p:cNvPr>
          <p:cNvSpPr/>
          <p:nvPr/>
        </p:nvSpPr>
        <p:spPr>
          <a:xfrm>
            <a:off x="7342908" y="38307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亚洲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30065A-7B3B-0A4C-B47E-374104AB8E0B}"/>
              </a:ext>
            </a:extLst>
          </p:cNvPr>
          <p:cNvSpPr/>
          <p:nvPr/>
        </p:nvSpPr>
        <p:spPr>
          <a:xfrm>
            <a:off x="7342908" y="47451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48AE64-FB08-3448-B671-2F613109DDFE}"/>
              </a:ext>
            </a:extLst>
          </p:cNvPr>
          <p:cNvSpPr/>
          <p:nvPr/>
        </p:nvSpPr>
        <p:spPr>
          <a:xfrm>
            <a:off x="7342908" y="56595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欧洲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90566E-8745-4D43-B2B2-A58167E25DAC}"/>
              </a:ext>
            </a:extLst>
          </p:cNvPr>
          <p:cNvSpPr txBox="1"/>
          <p:nvPr/>
        </p:nvSpPr>
        <p:spPr>
          <a:xfrm>
            <a:off x="2438400" y="2158719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接口中键和值一一映射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可以通过键来获取值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713A78-7CE8-8D4A-A70C-004642A74D0F}"/>
              </a:ext>
            </a:extLst>
          </p:cNvPr>
          <p:cNvSpPr txBox="1"/>
          <p:nvPr/>
        </p:nvSpPr>
        <p:spPr>
          <a:xfrm>
            <a:off x="3713784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键</a:t>
            </a:r>
            <a:r>
              <a:rPr kumimoji="1" lang="en-US" altLang="zh-CN" sz="2400" dirty="0">
                <a:solidFill>
                  <a:schemeClr val="bg1"/>
                </a:solidFill>
              </a:rPr>
              <a:t>(key)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96DDF6-2ACB-B544-8F6A-D6DD866F62C0}"/>
              </a:ext>
            </a:extLst>
          </p:cNvPr>
          <p:cNvSpPr txBox="1"/>
          <p:nvPr/>
        </p:nvSpPr>
        <p:spPr>
          <a:xfrm>
            <a:off x="7121235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值</a:t>
            </a:r>
            <a:r>
              <a:rPr kumimoji="1" lang="en-US" altLang="zh-CN" sz="2400" dirty="0">
                <a:solidFill>
                  <a:schemeClr val="bg1"/>
                </a:solidFill>
              </a:rPr>
              <a:t>(value)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94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需要注意的一点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3DE47-805C-9047-B28F-9B3637AED8A3}"/>
              </a:ext>
            </a:extLst>
          </p:cNvPr>
          <p:cNvSpPr txBox="1"/>
          <p:nvPr/>
        </p:nvSpPr>
        <p:spPr>
          <a:xfrm>
            <a:off x="2535382" y="2576945"/>
            <a:ext cx="81880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建立关系用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key,value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如果重复几次同样的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来存储关系，那么只有最后一次有效。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（“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(“a”,10)</a:t>
            </a: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(“a”,11)</a:t>
            </a: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那么最后 映射关系是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-&gt;11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前面几次被覆盖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FF28A5-DD2E-8A4B-BEA6-962230938280}"/>
              </a:ext>
            </a:extLst>
          </p:cNvPr>
          <p:cNvSpPr txBox="1"/>
          <p:nvPr/>
        </p:nvSpPr>
        <p:spPr>
          <a:xfrm>
            <a:off x="3782291" y="5777345"/>
            <a:ext cx="45512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mapExample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96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10.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迭代器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先有个大致简单的概念：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是什么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：迭代器是一个接口，可以被不同的类实现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(implement)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用来干嘛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：用来遍历不同容器，访问容器中的元素，功能和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for(int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++)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中的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下标类似。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77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泛型的定义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925640" y="2999232"/>
            <a:ext cx="8924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泛型是程序设计语言的一种特性。允许程序员在强类型程序设计语言中编写代码时定义一些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可变部分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，那些部分在使用前必须作出指明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“泛型”这个术语的含义是“适用于很多类型”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为什么要用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？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回顾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大数据结构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93140E23-FCB2-9C41-AF1E-4CBED66DE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2" y="4559298"/>
            <a:ext cx="2925990" cy="213200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2305FEF-1EB4-FA4B-8951-F94F3D84C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964" y="2012888"/>
            <a:ext cx="3226373" cy="189951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2ABB9D2-0FCD-DB49-9B69-B13984A38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665" y="1696247"/>
            <a:ext cx="2882900" cy="27178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E8EEF0D-E63D-C845-BD1B-B2E1C614E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826" y="4188909"/>
            <a:ext cx="3226374" cy="2669091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9EB9578F-AC94-134F-A7D5-1CFAFBD3C086}"/>
              </a:ext>
            </a:extLst>
          </p:cNvPr>
          <p:cNvSpPr txBox="1"/>
          <p:nvPr/>
        </p:nvSpPr>
        <p:spPr>
          <a:xfrm>
            <a:off x="249382" y="2731810"/>
            <a:ext cx="155344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(list)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6C85BA4-0DB2-7F46-9207-F11501746ECD}"/>
              </a:ext>
            </a:extLst>
          </p:cNvPr>
          <p:cNvSpPr txBox="1"/>
          <p:nvPr/>
        </p:nvSpPr>
        <p:spPr>
          <a:xfrm>
            <a:off x="423925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图形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7209685-61D0-6843-9272-7894A32AA88D}"/>
              </a:ext>
            </a:extLst>
          </p:cNvPr>
          <p:cNvSpPr txBox="1"/>
          <p:nvPr/>
        </p:nvSpPr>
        <p:spPr>
          <a:xfrm>
            <a:off x="10571779" y="2628122"/>
            <a:ext cx="141681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(set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28B3B59-B0EF-E24E-9A85-8891F0F7F18D}"/>
              </a:ext>
            </a:extLst>
          </p:cNvPr>
          <p:cNvSpPr txBox="1"/>
          <p:nvPr/>
        </p:nvSpPr>
        <p:spPr>
          <a:xfrm>
            <a:off x="10741682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32FC3F-94D3-CF48-9CE5-34AEA10AA790}"/>
              </a:ext>
            </a:extLst>
          </p:cNvPr>
          <p:cNvSpPr txBox="1"/>
          <p:nvPr/>
        </p:nvSpPr>
        <p:spPr>
          <a:xfrm>
            <a:off x="2244436" y="1537855"/>
            <a:ext cx="2140528" cy="475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47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遍历访问方式对比思考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999FE0-DB12-1540-8F1D-F56B027CD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184579"/>
              </p:ext>
            </p:extLst>
          </p:nvPr>
        </p:nvGraphicFramePr>
        <p:xfrm>
          <a:off x="1932710" y="1759267"/>
          <a:ext cx="8915400" cy="5047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661">
                  <a:extLst>
                    <a:ext uri="{9D8B030D-6E8A-4147-A177-3AD203B41FA5}">
                      <a16:colId xmlns:a16="http://schemas.microsoft.com/office/drawing/2014/main" val="3533345617"/>
                    </a:ext>
                  </a:extLst>
                </a:gridCol>
                <a:gridCol w="2325417">
                  <a:extLst>
                    <a:ext uri="{9D8B030D-6E8A-4147-A177-3AD203B41FA5}">
                      <a16:colId xmlns:a16="http://schemas.microsoft.com/office/drawing/2014/main" val="524395798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714446925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351530721"/>
                    </a:ext>
                  </a:extLst>
                </a:gridCol>
              </a:tblGrid>
              <a:tr h="650208">
                <a:tc>
                  <a:txBody>
                    <a:bodyPr/>
                    <a:lstStyle/>
                    <a:p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获取第一个元素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下一个元素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访问是否到尽头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246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连续存储：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get(0)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链式存储：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head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指针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 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&lt;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数组长度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==null?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322759"/>
                  </a:ext>
                </a:extLst>
              </a:tr>
              <a:tr h="93290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可以吗？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9529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树形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可以吗？</a:t>
                      </a:r>
                      <a:endParaRPr lang="en-US" altLang="zh-CN" sz="20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实现细节一样吗？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23356"/>
                  </a:ext>
                </a:extLst>
              </a:tr>
              <a:tr h="77057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图形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2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882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迭代器是外界访问容器的中介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FD1722-535F-C249-85E1-7CC86867DBEA}"/>
              </a:ext>
            </a:extLst>
          </p:cNvPr>
          <p:cNvSpPr/>
          <p:nvPr/>
        </p:nvSpPr>
        <p:spPr>
          <a:xfrm>
            <a:off x="5430981" y="2930236"/>
            <a:ext cx="2410691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迭代器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ACEEB6-5902-F14D-ACAA-AB273CA02976}"/>
              </a:ext>
            </a:extLst>
          </p:cNvPr>
          <p:cNvSpPr/>
          <p:nvPr/>
        </p:nvSpPr>
        <p:spPr>
          <a:xfrm>
            <a:off x="9324110" y="2930235"/>
            <a:ext cx="2098962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外界遍历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65C0CD-BAA7-D946-90C7-0B367A79ADA2}"/>
              </a:ext>
            </a:extLst>
          </p:cNvPr>
          <p:cNvSpPr/>
          <p:nvPr/>
        </p:nvSpPr>
        <p:spPr>
          <a:xfrm>
            <a:off x="1953486" y="4297150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Stack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64DC90-4B35-D745-94D2-849AB6C44D5F}"/>
              </a:ext>
            </a:extLst>
          </p:cNvPr>
          <p:cNvSpPr/>
          <p:nvPr/>
        </p:nvSpPr>
        <p:spPr>
          <a:xfrm>
            <a:off x="1974270" y="2930235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A2CCBFC-9C38-014A-BDAF-63BBF064902F}"/>
              </a:ext>
            </a:extLst>
          </p:cNvPr>
          <p:cNvSpPr/>
          <p:nvPr/>
        </p:nvSpPr>
        <p:spPr>
          <a:xfrm>
            <a:off x="1974270" y="1595651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List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6C4EFC5-3E1F-9E4B-BAEF-F3A15457C1A7}"/>
              </a:ext>
            </a:extLst>
          </p:cNvPr>
          <p:cNvSpPr/>
          <p:nvPr/>
        </p:nvSpPr>
        <p:spPr>
          <a:xfrm>
            <a:off x="1974270" y="5664065"/>
            <a:ext cx="893620" cy="8309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其他容器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BF4026A-F232-D244-B63A-34CD0D971F34}"/>
              </a:ext>
            </a:extLst>
          </p:cNvPr>
          <p:cNvCxnSpPr>
            <a:stCxn id="22" idx="3"/>
            <a:endCxn id="17" idx="1"/>
          </p:cNvCxnSpPr>
          <p:nvPr/>
        </p:nvCxnSpPr>
        <p:spPr>
          <a:xfrm>
            <a:off x="2867890" y="2011150"/>
            <a:ext cx="2563091" cy="1823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865AFEE-4390-B446-97E4-C58D03E7F891}"/>
              </a:ext>
            </a:extLst>
          </p:cNvPr>
          <p:cNvCxnSpPr>
            <a:stCxn id="21" idx="3"/>
            <a:endCxn id="17" idx="1"/>
          </p:cNvCxnSpPr>
          <p:nvPr/>
        </p:nvCxnSpPr>
        <p:spPr>
          <a:xfrm>
            <a:off x="2867890" y="3345734"/>
            <a:ext cx="2563091" cy="4885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C196566-760F-3747-AF10-0E35265348A3}"/>
              </a:ext>
            </a:extLst>
          </p:cNvPr>
          <p:cNvCxnSpPr>
            <a:stCxn id="19" idx="3"/>
            <a:endCxn id="17" idx="1"/>
          </p:cNvCxnSpPr>
          <p:nvPr/>
        </p:nvCxnSpPr>
        <p:spPr>
          <a:xfrm flipV="1">
            <a:off x="2847106" y="3834246"/>
            <a:ext cx="2583875" cy="8784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8412893-66C3-4C49-B817-1A8B3809D53F}"/>
              </a:ext>
            </a:extLst>
          </p:cNvPr>
          <p:cNvCxnSpPr>
            <a:stCxn id="23" idx="3"/>
            <a:endCxn id="17" idx="1"/>
          </p:cNvCxnSpPr>
          <p:nvPr/>
        </p:nvCxnSpPr>
        <p:spPr>
          <a:xfrm flipV="1">
            <a:off x="2867890" y="3834246"/>
            <a:ext cx="2563091" cy="22453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E16BFC1-CE48-5A41-9F7E-67BFD8C1366F}"/>
              </a:ext>
            </a:extLst>
          </p:cNvPr>
          <p:cNvCxnSpPr>
            <a:stCxn id="18" idx="1"/>
            <a:endCxn id="17" idx="3"/>
          </p:cNvCxnSpPr>
          <p:nvPr/>
        </p:nvCxnSpPr>
        <p:spPr>
          <a:xfrm flipH="1">
            <a:off x="7841672" y="3834245"/>
            <a:ext cx="1482438" cy="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01E2573-EEC6-9C4E-9335-B13551A6932A}"/>
              </a:ext>
            </a:extLst>
          </p:cNvPr>
          <p:cNvSpPr txBox="1"/>
          <p:nvPr/>
        </p:nvSpPr>
        <p:spPr>
          <a:xfrm>
            <a:off x="5077692" y="5168830"/>
            <a:ext cx="5569528" cy="163121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外界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不管你的容器是怎么存数据的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细节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，外界最关心下面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方面：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第一个元素在哪里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下一个元素怎么访问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访问是否已经到头</a:t>
            </a:r>
          </a:p>
        </p:txBody>
      </p:sp>
    </p:spTree>
    <p:extLst>
      <p:ext uri="{BB962C8B-B14F-4D97-AF65-F5344CB8AC3E}">
        <p14:creationId xmlns:p14="http://schemas.microsoft.com/office/powerpoint/2010/main" val="2244623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如何让一个类具备用迭代器遍历的功能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448479" y="2867891"/>
            <a:ext cx="933103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这个类要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接口，重写其中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</a:p>
        </p:txBody>
      </p:sp>
    </p:spTree>
    <p:extLst>
      <p:ext uri="{BB962C8B-B14F-4D97-AF65-F5344CB8AC3E}">
        <p14:creationId xmlns:p14="http://schemas.microsoft.com/office/powerpoint/2010/main" val="300650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893619" y="3013364"/>
            <a:ext cx="2743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检查容器中是否还有元素。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获得容器中的下一个元素。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remove()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删除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指向的元素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94FB5D-9EAD-0F43-AD88-1F599087A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46" y="2161307"/>
            <a:ext cx="7372626" cy="440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9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实现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Iterable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579418" y="2244436"/>
            <a:ext cx="9331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这个方法是最重要的。返回第一步自定义的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076E10-E3B0-BF45-815D-7EA107FBD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27" y="3782568"/>
            <a:ext cx="8241634" cy="20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例子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955A7A-498B-0949-8337-342FF179772E}"/>
              </a:ext>
            </a:extLst>
          </p:cNvPr>
          <p:cNvSpPr txBox="1"/>
          <p:nvPr/>
        </p:nvSpPr>
        <p:spPr>
          <a:xfrm>
            <a:off x="1537855" y="2265218"/>
            <a:ext cx="8894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中有一个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方法，因为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继承了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所以，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本身也需要重写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体现迭代器的用法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648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中的自定义迭代器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B7A800-C2B5-2145-8C4C-7FACE529B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11" y="1546756"/>
            <a:ext cx="7255164" cy="52073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32EF1D-4415-DE48-9A69-B57DFA7715CA}"/>
              </a:ext>
            </a:extLst>
          </p:cNvPr>
          <p:cNvSpPr txBox="1"/>
          <p:nvPr/>
        </p:nvSpPr>
        <p:spPr>
          <a:xfrm>
            <a:off x="423925" y="3632077"/>
            <a:ext cx="31089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2022559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中重写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iterator()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23825-3934-9A4F-8CB9-1DB6B2C2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3429000"/>
            <a:ext cx="9499600" cy="2235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2B1EA7-AF2A-0B4E-9F87-9B2C73FB5596}"/>
              </a:ext>
            </a:extLst>
          </p:cNvPr>
          <p:cNvSpPr txBox="1"/>
          <p:nvPr/>
        </p:nvSpPr>
        <p:spPr>
          <a:xfrm>
            <a:off x="1600200" y="2096593"/>
            <a:ext cx="793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返回自定义的迭代器</a:t>
            </a:r>
          </a:p>
        </p:txBody>
      </p:sp>
    </p:spTree>
    <p:extLst>
      <p:ext uri="{BB962C8B-B14F-4D97-AF65-F5344CB8AC3E}">
        <p14:creationId xmlns:p14="http://schemas.microsoft.com/office/powerpoint/2010/main" val="1405659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中迭代器如何使用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23F3E1-29E5-2949-AF54-2341A04A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8827"/>
            <a:ext cx="5658780" cy="29058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06652E-0500-234A-A2E4-BA54448A7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681" y="2635316"/>
            <a:ext cx="6360319" cy="28528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EA067E-729E-8D44-B3CE-E4BE85341996}"/>
              </a:ext>
            </a:extLst>
          </p:cNvPr>
          <p:cNvSpPr txBox="1"/>
          <p:nvPr/>
        </p:nvSpPr>
        <p:spPr>
          <a:xfrm>
            <a:off x="1836007" y="5712630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显示使用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FA37ED-F7C8-0F44-91A0-503881992B00}"/>
              </a:ext>
            </a:extLst>
          </p:cNvPr>
          <p:cNvSpPr txBox="1"/>
          <p:nvPr/>
        </p:nvSpPr>
        <p:spPr>
          <a:xfrm>
            <a:off x="8018457" y="5807058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隐式使用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34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先来看个例子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ACC70-0835-C343-8B66-ABF95E84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51" y="2170952"/>
            <a:ext cx="4640179" cy="3467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A78D91-A88B-2646-BB9E-FAAFD44A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667" y="2170952"/>
            <a:ext cx="4902200" cy="3467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A1CC90-2D2F-BC4C-8394-A98B21B7A820}"/>
              </a:ext>
            </a:extLst>
          </p:cNvPr>
          <p:cNvSpPr txBox="1"/>
          <p:nvPr/>
        </p:nvSpPr>
        <p:spPr>
          <a:xfrm>
            <a:off x="2765910" y="5830947"/>
            <a:ext cx="6660180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两个栈的处理逻辑一摸一样，就是处理的数据类型不一样，难道为了不同的数据类型，要分开定义不同的类吗？有 </a:t>
            </a:r>
            <a:r>
              <a:rPr kumimoji="1" lang="en-US" altLang="zh-CN" dirty="0">
                <a:solidFill>
                  <a:schemeClr val="bg1"/>
                </a:solidFill>
              </a:rPr>
              <a:t>x</a:t>
            </a:r>
            <a:r>
              <a:rPr kumimoji="1" lang="zh-CN" altLang="en-US" dirty="0">
                <a:solidFill>
                  <a:schemeClr val="bg1"/>
                </a:solidFill>
              </a:rPr>
              <a:t>个数据类型，就要有</a:t>
            </a:r>
            <a:r>
              <a:rPr kumimoji="1" lang="en-US" altLang="zh-CN" dirty="0">
                <a:solidFill>
                  <a:schemeClr val="bg1"/>
                </a:solidFill>
              </a:rPr>
              <a:t>X</a:t>
            </a:r>
            <a:r>
              <a:rPr kumimoji="1" lang="zh-CN" altLang="en-US" dirty="0">
                <a:solidFill>
                  <a:schemeClr val="bg1"/>
                </a:solidFill>
              </a:rPr>
              <a:t>个类，这显然不合理</a:t>
            </a:r>
          </a:p>
        </p:txBody>
      </p:sp>
    </p:spTree>
    <p:extLst>
      <p:ext uri="{BB962C8B-B14F-4D97-AF65-F5344CB8AC3E}">
        <p14:creationId xmlns:p14="http://schemas.microsoft.com/office/powerpoint/2010/main" val="3977887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迭代器的好处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306781" y="1802868"/>
            <a:ext cx="79386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GOF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给出的迭代器的好处定义为：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提供一种方法访问一个容器（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）对象中各个元素，而又不需暴露该对象的内部细节</a:t>
            </a:r>
          </a:p>
          <a:p>
            <a:pPr marL="457200" indent="-4572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可扩展性：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未来增加一种容器，只需让这个容器具备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遍历的能力即可。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隐藏细节：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它可以使得对于容器的遍历行为与被遍历的对象分离，即我们无需关心该序列的底层结构是什么样子的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是顺序存储的，还是链式存储的，是树型还是线性表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。只要拿到这个对象的迭代器就可以遍历这个容器内部数据，简单方便。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587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扩展：迭代器模式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144670" y="3429000"/>
            <a:ext cx="793865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迭代器的设计其实在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设计模式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中有专门的一章“迭代器模式”，请扩展阅读。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形 4" descr="有想法的人">
            <a:extLst>
              <a:ext uri="{FF2B5EF4-FFF2-40B4-BE49-F238E27FC236}">
                <a16:creationId xmlns:a16="http://schemas.microsoft.com/office/drawing/2014/main" id="{FA92617C-F29F-8D43-A3AF-FEBFD62C0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82" y="27224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15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: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的遍历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D0407-0263-454B-8B44-2A03C7C12908}"/>
              </a:ext>
            </a:extLst>
          </p:cNvPr>
          <p:cNvSpPr txBox="1"/>
          <p:nvPr/>
        </p:nvSpPr>
        <p:spPr>
          <a:xfrm>
            <a:off x="1639266" y="3262470"/>
            <a:ext cx="949729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凡是扩展自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接口的类，都有迭代器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方便对元素的遍历访问，但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不是，那么对于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，是用什么方式遍历的呢？</a:t>
            </a:r>
          </a:p>
        </p:txBody>
      </p:sp>
      <p:pic>
        <p:nvPicPr>
          <p:cNvPr id="8" name="图形 7" descr="有想法的人">
            <a:extLst>
              <a:ext uri="{FF2B5EF4-FFF2-40B4-BE49-F238E27FC236}">
                <a16:creationId xmlns:a16="http://schemas.microsoft.com/office/drawing/2014/main" id="{FBA942C7-9A8E-8043-8497-A9662222B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43" y="23480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0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迭代器总结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牢记迭代器的作用： 遍历访问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牢记迭代器的设计思路： 利用接口的本质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种共同行为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访问起始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访问是否到尽头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Next()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下一个元素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迭代器的好处：隐藏细节，易于扩展</a:t>
            </a:r>
          </a:p>
        </p:txBody>
      </p:sp>
    </p:spTree>
    <p:extLst>
      <p:ext uri="{BB962C8B-B14F-4D97-AF65-F5344CB8AC3E}">
        <p14:creationId xmlns:p14="http://schemas.microsoft.com/office/powerpoint/2010/main" val="21708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04362" y="691579"/>
            <a:ext cx="839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带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的简化版集合框架图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5C2B16-7A00-A942-BBDC-9A3E25030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860" y="1831579"/>
            <a:ext cx="6631484" cy="43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5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集合框架图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DB00F-4091-BF4C-AEE3-86A1B5007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75" y="1644762"/>
            <a:ext cx="4983970" cy="47355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1C2272-E144-B34C-8E44-EF4EF01DBC4A}"/>
              </a:ext>
            </a:extLst>
          </p:cNvPr>
          <p:cNvSpPr txBox="1"/>
          <p:nvPr/>
        </p:nvSpPr>
        <p:spPr>
          <a:xfrm>
            <a:off x="6878782" y="2763982"/>
            <a:ext cx="4721547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主要注意箭头和线条的画法区别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Extends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继承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):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971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08018" y="866770"/>
            <a:ext cx="8447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《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》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互助学习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D1BE9C-DBDC-B448-981D-EFB9E5CF4629}"/>
              </a:ext>
            </a:extLst>
          </p:cNvPr>
          <p:cNvSpPr txBox="1"/>
          <p:nvPr/>
        </p:nvSpPr>
        <p:spPr>
          <a:xfrm>
            <a:off x="2164009" y="3075709"/>
            <a:ext cx="773582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可以简单地认为：容器就是数据结构。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请同学们将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的容器和我们的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课所学的知识对应地学习，尤其要学会看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源代码。看看牛人的标准写法。</a:t>
            </a:r>
          </a:p>
        </p:txBody>
      </p:sp>
    </p:spTree>
    <p:extLst>
      <p:ext uri="{BB962C8B-B14F-4D97-AF65-F5344CB8AC3E}">
        <p14:creationId xmlns:p14="http://schemas.microsoft.com/office/powerpoint/2010/main" val="451877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2502446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36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泛型来帮忙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609344" y="1682496"/>
            <a:ext cx="9253728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简单说，泛型是泛数据类型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一个容器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，逻辑相同，但放置元素类型不同。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主要用法：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泛型接口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24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个例子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10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泛型类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1---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元组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467360" y="2600960"/>
            <a:ext cx="524256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一个方法的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return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语句只能返回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个对象，但当你需要返回多个对象，时就需要元组了 ，它能打包返回的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ADE3A8-A8FE-1F43-8883-D6575231B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140" y="1957298"/>
            <a:ext cx="5524500" cy="4711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AC30F5-01B6-4A41-ABF9-590419D31FD8}"/>
              </a:ext>
            </a:extLst>
          </p:cNvPr>
          <p:cNvSpPr txBox="1"/>
          <p:nvPr/>
        </p:nvSpPr>
        <p:spPr>
          <a:xfrm>
            <a:off x="10255824" y="2885440"/>
            <a:ext cx="8534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</a:rPr>
              <a:t>元组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E18C702-A208-9948-9D80-CC42EA6BD2AE}"/>
              </a:ext>
            </a:extLst>
          </p:cNvPr>
          <p:cNvCxnSpPr/>
          <p:nvPr/>
        </p:nvCxnSpPr>
        <p:spPr>
          <a:xfrm flipH="1">
            <a:off x="9144000" y="3068320"/>
            <a:ext cx="11118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8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扩展：数据库中的元组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43760" y="2900680"/>
            <a:ext cx="856488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tuple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）也可以理解为关系数据库中的基本概念。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关系是一张表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比如学生信息表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表中的每行（每条记录）就是一个元组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每个学生的信息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，每列就是一个属性。 在二维表里，元组也称为行。</a:t>
            </a:r>
          </a:p>
        </p:txBody>
      </p:sp>
    </p:spTree>
    <p:extLst>
      <p:ext uri="{BB962C8B-B14F-4D97-AF65-F5344CB8AC3E}">
        <p14:creationId xmlns:p14="http://schemas.microsoft.com/office/powerpoint/2010/main" val="282586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扩展：数据库元组例子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B13A573-7D4A-E145-9AFB-85F2677A2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977"/>
              </p:ext>
            </p:extLst>
          </p:nvPr>
        </p:nvGraphicFramePr>
        <p:xfrm>
          <a:off x="169992" y="3492774"/>
          <a:ext cx="5377368" cy="830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342">
                  <a:extLst>
                    <a:ext uri="{9D8B030D-6E8A-4147-A177-3AD203B41FA5}">
                      <a16:colId xmlns:a16="http://schemas.microsoft.com/office/drawing/2014/main" val="2133675187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2062372715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3484722506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4011020832"/>
                    </a:ext>
                  </a:extLst>
                </a:gridCol>
              </a:tblGrid>
              <a:tr h="415499">
                <a:tc>
                  <a:txBody>
                    <a:bodyPr/>
                    <a:lstStyle/>
                    <a:p>
                      <a:r>
                        <a:rPr lang="zh-CN" altLang="en-US" dirty="0"/>
                        <a:t>身份证号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出生日期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4641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r>
                        <a:rPr lang="en-US" altLang="zh-CN" dirty="0"/>
                        <a:t>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帅哥或美女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0519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35A3A69-28D9-1E42-A857-23268D54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48" y="1550997"/>
            <a:ext cx="5852160" cy="52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29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24423</TotalTime>
  <Words>2294</Words>
  <Application>Microsoft Macintosh PowerPoint</Application>
  <PresentationFormat>宽屏</PresentationFormat>
  <Paragraphs>277</Paragraphs>
  <Slides>48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1208</cp:revision>
  <dcterms:created xsi:type="dcterms:W3CDTF">2019-09-24T01:18:33Z</dcterms:created>
  <dcterms:modified xsi:type="dcterms:W3CDTF">2020-04-19T04:38:42Z</dcterms:modified>
</cp:coreProperties>
</file>